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gif"/>
  <Default Extension="jpeg" ContentType="image/jpeg"/>
  <Default Extension="rels" ContentType="application/vnd.openxmlformats-package.relationships+xml"/>
  <Default Extension="gif" ContentType="image/gif"/>
  <Default Extension="wav" ContentType="audio/wav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1" r:id="rId8"/>
    <p:sldId id="264" r:id="rId9"/>
    <p:sldId id="266" r:id="rId10"/>
    <p:sldId id="265" r:id="rId11"/>
    <p:sldId id="267" r:id="rId12"/>
    <p:sldId id="268" r:id="rId13"/>
    <p:sldId id="292" r:id="rId14"/>
    <p:sldId id="262" r:id="rId15"/>
    <p:sldId id="263" r:id="rId16"/>
    <p:sldId id="269" r:id="rId17"/>
    <p:sldId id="270" r:id="rId18"/>
    <p:sldId id="271" r:id="rId19"/>
    <p:sldId id="290" r:id="rId20"/>
    <p:sldId id="277" r:id="rId21"/>
    <p:sldId id="274" r:id="rId22"/>
    <p:sldId id="275" r:id="rId23"/>
    <p:sldId id="276" r:id="rId24"/>
    <p:sldId id="278" r:id="rId25"/>
    <p:sldId id="279" r:id="rId26"/>
    <p:sldId id="280" r:id="rId27"/>
    <p:sldId id="289" r:id="rId28"/>
    <p:sldId id="281" r:id="rId29"/>
    <p:sldId id="285" r:id="rId30"/>
    <p:sldId id="293" r:id="rId31"/>
    <p:sldId id="288" r:id="rId32"/>
    <p:sldId id="287" r:id="rId33"/>
    <p:sldId id="286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116"/>
    <a:srgbClr val="30BA11"/>
    <a:srgbClr val="1C9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5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85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3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0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1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7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5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86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AAA47-338D-8943-8117-D4724FBF5BE6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8469E-C4C9-F146-80B9-105D8EBB3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29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0.wav"/><Relationship Id="rId2" Type="http://schemas.openxmlformats.org/officeDocument/2006/relationships/audio" Target="../media/media10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1.wav"/><Relationship Id="rId2" Type="http://schemas.openxmlformats.org/officeDocument/2006/relationships/audio" Target="../media/media1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2.wav"/><Relationship Id="rId2" Type="http://schemas.openxmlformats.org/officeDocument/2006/relationships/audio" Target="../media/media1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3.wav"/><Relationship Id="rId2" Type="http://schemas.openxmlformats.org/officeDocument/2006/relationships/audio" Target="../media/media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4.wav"/><Relationship Id="rId2" Type="http://schemas.openxmlformats.org/officeDocument/2006/relationships/audio" Target="../media/media14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5.wav"/><Relationship Id="rId2" Type="http://schemas.openxmlformats.org/officeDocument/2006/relationships/audio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8.wav"/><Relationship Id="rId2" Type="http://schemas.openxmlformats.org/officeDocument/2006/relationships/audio" Target="../media/media18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9.wav"/><Relationship Id="rId2" Type="http://schemas.openxmlformats.org/officeDocument/2006/relationships/audio" Target="../media/media1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0.wav"/><Relationship Id="rId2" Type="http://schemas.openxmlformats.org/officeDocument/2006/relationships/audio" Target="../media/media20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1.wav"/><Relationship Id="rId2" Type="http://schemas.openxmlformats.org/officeDocument/2006/relationships/audio" Target="../media/media2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2.wav"/><Relationship Id="rId2" Type="http://schemas.openxmlformats.org/officeDocument/2006/relationships/audio" Target="../media/media2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3.wav"/><Relationship Id="rId2" Type="http://schemas.openxmlformats.org/officeDocument/2006/relationships/audio" Target="../media/media2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4.wav"/><Relationship Id="rId2" Type="http://schemas.openxmlformats.org/officeDocument/2006/relationships/audio" Target="../media/media2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5.wav"/><Relationship Id="rId2" Type="http://schemas.openxmlformats.org/officeDocument/2006/relationships/audio" Target="../media/media25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6.wav"/><Relationship Id="rId2" Type="http://schemas.openxmlformats.org/officeDocument/2006/relationships/audio" Target="../media/media26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27.wav"/><Relationship Id="rId2" Type="http://schemas.openxmlformats.org/officeDocument/2006/relationships/audio" Target="../media/media27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5.jpg"/><Relationship Id="rId8" Type="http://schemas.openxmlformats.org/officeDocument/2006/relationships/image" Target="../media/image1.png"/><Relationship Id="rId1" Type="http://schemas.microsoft.com/office/2007/relationships/media" Target="../media/media28.wav"/><Relationship Id="rId2" Type="http://schemas.openxmlformats.org/officeDocument/2006/relationships/audio" Target="../media/media28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1" Type="http://schemas.microsoft.com/office/2007/relationships/media" Target="../media/media29.wav"/><Relationship Id="rId2" Type="http://schemas.openxmlformats.org/officeDocument/2006/relationships/audio" Target="../media/media29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0.wav"/><Relationship Id="rId2" Type="http://schemas.openxmlformats.org/officeDocument/2006/relationships/audio" Target="../media/media30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1.wav"/><Relationship Id="rId2" Type="http://schemas.openxmlformats.org/officeDocument/2006/relationships/audio" Target="../media/media3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32.wav"/><Relationship Id="rId2" Type="http://schemas.openxmlformats.org/officeDocument/2006/relationships/audio" Target="../media/media32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jpe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7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.png"/><Relationship Id="rId1" Type="http://schemas.microsoft.com/office/2007/relationships/media" Target="../media/media33.wav"/><Relationship Id="rId2" Type="http://schemas.openxmlformats.org/officeDocument/2006/relationships/audio" Target="../media/media3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5.wav"/><Relationship Id="rId2" Type="http://schemas.openxmlformats.org/officeDocument/2006/relationships/audio" Target="../media/media5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6.wav"/><Relationship Id="rId2" Type="http://schemas.openxmlformats.org/officeDocument/2006/relationships/audio" Target="../media/media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7.wav"/><Relationship Id="rId2" Type="http://schemas.openxmlformats.org/officeDocument/2006/relationships/audio" Target="../media/media7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8.wav"/><Relationship Id="rId2" Type="http://schemas.openxmlformats.org/officeDocument/2006/relationships/audio" Target="../media/media8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Datanet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CRDT based </a:t>
            </a:r>
          </a:p>
          <a:p>
            <a:r>
              <a:rPr lang="en-US" dirty="0" smtClean="0"/>
              <a:t>Data synchronization system</a:t>
            </a:r>
            <a:endParaRPr lang="en-US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6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4"/>
    </mc:Choice>
    <mc:Fallback>
      <p:transition xmlns:p14="http://schemas.microsoft.com/office/powerpoint/2010/main" spd="slow" advTm="41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Replication is done P2P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rgbClr val="660066"/>
                </a:solidFill>
                <a:uFillTx/>
              </a:rPr>
              <a:t>X=5</a:t>
            </a:r>
            <a:endParaRPr lang="en-US" sz="6000" dirty="0">
              <a:solidFill>
                <a:srgbClr val="660066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X=7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</a:t>
            </a:r>
            <a:r>
              <a:rPr lang="en-US" sz="4000" b="1" i="1" dirty="0" smtClean="0">
                <a:solidFill>
                  <a:srgbClr val="660066"/>
                </a:solidFill>
                <a:uFillTx/>
              </a:rPr>
              <a:t>8</a:t>
            </a:r>
            <a:endParaRPr lang="en-US" sz="4000" b="1" i="1" dirty="0">
              <a:solidFill>
                <a:srgbClr val="660066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73393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0800000">
            <a:off x="6938517" y="1724926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7368359" y="1494093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10800000">
            <a:off x="6969679" y="5442100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7368359" y="5216431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ight Arrow 12"/>
          <p:cNvSpPr>
            <a:spLocks/>
          </p:cNvSpPr>
          <p:nvPr/>
        </p:nvSpPr>
        <p:spPr>
          <a:xfrm rot="15926585">
            <a:off x="5210760" y="3708822"/>
            <a:ext cx="219601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 rot="5119584">
            <a:off x="6094298" y="3770760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39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9"/>
    </mc:Choice>
    <mc:Fallback>
      <p:transition xmlns:p14="http://schemas.microsoft.com/office/powerpoint/2010/main" spd="slow" advTm="618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Arbitrary Order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rgbClr val="660066"/>
                </a:solidFill>
                <a:uFillTx/>
              </a:rPr>
              <a:t>X=5</a:t>
            </a:r>
            <a:endParaRPr lang="en-US" sz="6000" dirty="0">
              <a:solidFill>
                <a:srgbClr val="660066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</a:t>
            </a:r>
            <a:r>
              <a:rPr lang="en-US" sz="4000" b="1" i="1" dirty="0" smtClean="0">
                <a:solidFill>
                  <a:srgbClr val="660066"/>
                </a:solidFill>
                <a:uFillTx/>
              </a:rPr>
              <a:t>8</a:t>
            </a:r>
            <a:endParaRPr lang="en-US" sz="4000" b="1" i="1" dirty="0">
              <a:solidFill>
                <a:srgbClr val="660066"/>
              </a:solidFill>
              <a:uFillTx/>
            </a:endParaRPr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X=8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73393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0800000">
            <a:off x="6938517" y="1724926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7368359" y="1494093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10800000">
            <a:off x="6969679" y="5442100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7368359" y="5216431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ight Arrow 17"/>
          <p:cNvSpPr>
            <a:spLocks/>
          </p:cNvSpPr>
          <p:nvPr/>
        </p:nvSpPr>
        <p:spPr>
          <a:xfrm rot="6002359">
            <a:off x="4266395" y="3321727"/>
            <a:ext cx="2056128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 rot="16899743">
            <a:off x="4406351" y="3357775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72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5"/>
    </mc:Choice>
    <mc:Fallback>
      <p:transition xmlns:p14="http://schemas.microsoft.com/office/powerpoint/2010/main" spd="slow" advTm="966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Replication to DB also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rgbClr val="660066"/>
                </a:solidFill>
                <a:uFillTx/>
              </a:rPr>
              <a:t>X=</a:t>
            </a:r>
            <a:r>
              <a:rPr lang="en-US" sz="6000" b="1" i="1" dirty="0" smtClean="0">
                <a:solidFill>
                  <a:srgbClr val="660066"/>
                </a:solidFill>
                <a:uFillTx/>
              </a:rPr>
              <a:t>8</a:t>
            </a:r>
            <a:endParaRPr lang="en-US" sz="6000" b="1" i="1" dirty="0">
              <a:solidFill>
                <a:srgbClr val="660066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X=8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X=8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73393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0800000">
            <a:off x="6938517" y="1724926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7368359" y="1494093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10800000">
            <a:off x="6969679" y="5442100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7368359" y="5216431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9633654">
            <a:off x="1722256" y="3079702"/>
            <a:ext cx="3605583" cy="588381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 rot="20433654">
            <a:off x="2957989" y="2897544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12165433">
            <a:off x="1292819" y="4780985"/>
            <a:ext cx="3817408" cy="566957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TextBox 25"/>
          <p:cNvSpPr txBox="1"/>
          <p:nvPr/>
        </p:nvSpPr>
        <p:spPr>
          <a:xfrm rot="1249987">
            <a:off x="3149950" y="4674668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87"/>
    </mc:Choice>
    <mc:Fallback>
      <p:transition xmlns:p14="http://schemas.microsoft.com/office/powerpoint/2010/main" spd="slow" advTm="176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4"/>
    </mc:Choice>
    <mc:Fallback>
      <p:transition xmlns:p14="http://schemas.microsoft.com/office/powerpoint/2010/main" spd="slow" advTm="261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Datanet supports many Agents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3657521" y="2735427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4306040" y="4672483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3"/>
    </mc:Choice>
    <mc:Fallback>
      <p:transition xmlns:p14="http://schemas.microsoft.com/office/powerpoint/2010/main" spd="slow" advTm="5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Replication is </a:t>
            </a:r>
            <a:r>
              <a:rPr lang="en-US" dirty="0" smtClean="0"/>
              <a:t>P2P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3657521" y="2735427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4306040" y="4672483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6"/>
    </mc:Choice>
    <mc:Fallback>
      <p:transition xmlns:p14="http://schemas.microsoft.com/office/powerpoint/2010/main" spd="slow" advTm="677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provides </a:t>
            </a:r>
            <a:r>
              <a:rPr lang="en-US" dirty="0" err="1" smtClean="0"/>
              <a:t>HighAvailability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3624241" y="3211128"/>
            <a:ext cx="2124171" cy="10132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Central</a:t>
            </a:r>
            <a:endParaRPr lang="en-US" sz="48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4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"/>
    </mc:Choice>
    <mc:Fallback>
      <p:transition xmlns:p14="http://schemas.microsoft.com/office/powerpoint/2010/main" spd="slow" advTm="222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loud 27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Central </a:t>
            </a:r>
            <a:r>
              <a:rPr lang="en-US" dirty="0" smtClean="0"/>
              <a:t>is a HA Mesh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1" name="Rounded Rectangle 10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uFillTx/>
              </a:rPr>
              <a:t>Cluster</a:t>
            </a:r>
            <a:endParaRPr lang="en-US" sz="2800" dirty="0">
              <a:solidFill>
                <a:schemeClr val="tx1"/>
              </a:solidFill>
              <a:uFillTx/>
            </a:endParaRPr>
          </a:p>
        </p:txBody>
      </p:sp>
      <p:sp useBgFill="1">
        <p:nvSpPr>
          <p:cNvPr id="26" name="Rounded Rectangle 25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uFillTx/>
              </a:rPr>
              <a:t>Cluster</a:t>
            </a:r>
            <a:endParaRPr lang="en-US" sz="2800" dirty="0">
              <a:solidFill>
                <a:schemeClr val="tx1"/>
              </a:solidFill>
              <a:uFillTx/>
            </a:endParaRPr>
          </a:p>
        </p:txBody>
      </p:sp>
      <p:sp useBgFill="1">
        <p:nvSpPr>
          <p:cNvPr id="27" name="Rounded Rectangle 26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uFillTx/>
              </a:rPr>
              <a:t>Cluster</a:t>
            </a:r>
            <a:endParaRPr lang="en-US" sz="2800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3972210" y="298125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7523146">
            <a:off x="4401419" y="3627180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3210849">
            <a:off x="3778038" y="3627182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1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6"/>
    </mc:Choice>
    <mc:Fallback>
      <p:transition xmlns:p14="http://schemas.microsoft.com/office/powerpoint/2010/main" spd="slow" advTm="420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Datanet Replication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3972210" y="298125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7523146">
            <a:off x="4401419" y="3627180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3210849">
            <a:off x="3778038" y="3627182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2"/>
    </mc:Choice>
    <mc:Fallback>
      <p:transition xmlns:p14="http://schemas.microsoft.com/office/powerpoint/2010/main" spd="slow" advTm="528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93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1"/>
    </mc:Choice>
    <mc:Fallback>
      <p:transition xmlns:p14="http://schemas.microsoft.com/office/powerpoint/2010/main" spd="slow" advTm="298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start with a Database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2421665" y="2362918"/>
            <a:ext cx="2292725" cy="278465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Right Arrow 4"/>
          <p:cNvSpPr>
            <a:spLocks/>
          </p:cNvSpPr>
          <p:nvPr/>
        </p:nvSpPr>
        <p:spPr>
          <a:xfrm rot="10800000">
            <a:off x="4714389" y="2938879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ight Arrow 5"/>
          <p:cNvSpPr>
            <a:spLocks/>
          </p:cNvSpPr>
          <p:nvPr/>
        </p:nvSpPr>
        <p:spPr>
          <a:xfrm>
            <a:off x="4714390" y="4061265"/>
            <a:ext cx="1748282" cy="758596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5020526" y="2776429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020526" y="3830432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READS</a:t>
            </a:r>
            <a:endParaRPr lang="en-US" sz="2400" dirty="0"/>
          </a:p>
        </p:txBody>
      </p:sp>
      <p:pic>
        <p:nvPicPr>
          <p:cNvPr id="12" name="Sound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2"/>
    </mc:Choice>
    <mc:Fallback>
      <p:transition xmlns:p14="http://schemas.microsoft.com/office/powerpoint/2010/main" spd="slow" advTm="445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850529" y="4384617"/>
            <a:ext cx="4164029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Robustness to </a:t>
            </a:r>
            <a:r>
              <a:rPr lang="en-US" dirty="0" smtClean="0"/>
              <a:t>multiple </a:t>
            </a:r>
            <a:r>
              <a:rPr lang="en-US" dirty="0" smtClean="0"/>
              <a:t>failures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uFillTx/>
              </a:rPr>
              <a:t>Cluster</a:t>
            </a:r>
            <a:endParaRPr lang="en-US" sz="2800" dirty="0">
              <a:solidFill>
                <a:schemeClr val="tx1"/>
              </a:solidFill>
              <a:uFillTx/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Multiply 25"/>
          <p:cNvSpPr/>
          <p:nvPr/>
        </p:nvSpPr>
        <p:spPr>
          <a:xfrm>
            <a:off x="6300558" y="1552907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4875484" y="2779450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3049358" y="2792818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4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1"/>
    </mc:Choice>
    <mc:Fallback>
      <p:transition xmlns:p14="http://schemas.microsoft.com/office/powerpoint/2010/main" spd="slow" advTm="362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958487" y="4695273"/>
            <a:ext cx="3162137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Writes while Agent temp Offline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3972210" y="298125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7523146">
            <a:off x="4401419" y="3627180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3210849">
            <a:off x="3778038" y="3627182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ounded Rectangle 37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7" name="Multiply 36"/>
          <p:cNvSpPr/>
          <p:nvPr/>
        </p:nvSpPr>
        <p:spPr>
          <a:xfrm>
            <a:off x="6084187" y="1644942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10800000">
            <a:off x="7820293" y="1471110"/>
            <a:ext cx="791317" cy="502255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1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4"/>
    </mc:Choice>
    <mc:Fallback>
      <p:transition xmlns:p14="http://schemas.microsoft.com/office/powerpoint/2010/main" spd="slow" advTm="364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958487" y="4695273"/>
            <a:ext cx="3162137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 Online Agent RESYNC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3972210" y="298125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7523146">
            <a:off x="4401419" y="3627180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3210849">
            <a:off x="3778038" y="3627182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8821561">
            <a:off x="5831709" y="2004084"/>
            <a:ext cx="1121497" cy="366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RESYNC</a:t>
            </a:r>
            <a:endParaRPr lang="en-US" b="1" dirty="0">
              <a:solidFill>
                <a:srgbClr val="660066"/>
              </a:solidFill>
            </a:endParaRPr>
          </a:p>
        </p:txBody>
      </p:sp>
      <p:sp useBgFill="1">
        <p:nvSpPr>
          <p:cNvPr id="30" name="Rounded Rectangle 29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7" name="Left-Right Arrow 36"/>
          <p:cNvSpPr/>
          <p:nvPr/>
        </p:nvSpPr>
        <p:spPr>
          <a:xfrm rot="18840000">
            <a:off x="5674764" y="2366728"/>
            <a:ext cx="1495087" cy="363670"/>
          </a:xfrm>
          <a:prstGeom prst="leftRightArrow">
            <a:avLst/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6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4"/>
    </mc:Choice>
    <mc:Fallback>
      <p:transition xmlns:p14="http://schemas.microsoft.com/office/powerpoint/2010/main" spd="slow" advTm="935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Seamless -&gt; Steady State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3972210" y="298125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7523146">
            <a:off x="4401419" y="3627180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-Right Arrow 35"/>
          <p:cNvSpPr/>
          <p:nvPr/>
        </p:nvSpPr>
        <p:spPr>
          <a:xfrm rot="3210849">
            <a:off x="3778038" y="3627182"/>
            <a:ext cx="655407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6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6"/>
    </mc:Choice>
    <mc:Fallback>
      <p:transition xmlns:p14="http://schemas.microsoft.com/office/powerpoint/2010/main" spd="slow" advTm="275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 Central Failure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2874923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4701138" y="2885946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767725" y="3920521"/>
            <a:ext cx="1348250" cy="6690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Cluster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Multiply 37"/>
          <p:cNvSpPr/>
          <p:nvPr/>
        </p:nvSpPr>
        <p:spPr>
          <a:xfrm>
            <a:off x="3025295" y="2793372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4856768" y="2827295"/>
            <a:ext cx="943852" cy="82560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8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3"/>
    </mc:Choice>
    <mc:Fallback>
      <p:transition xmlns:p14="http://schemas.microsoft.com/office/powerpoint/2010/main" spd="slow" advTm="79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Seamless -&gt; Steady State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569365" y="3195051"/>
            <a:ext cx="1657685" cy="7816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Cluster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6"/>
    </mc:Choice>
    <mc:Fallback>
      <p:transition xmlns:p14="http://schemas.microsoft.com/office/powerpoint/2010/main" spd="slow" advTm="71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eft-Right Arrow 22"/>
          <p:cNvSpPr/>
          <p:nvPr/>
        </p:nvSpPr>
        <p:spPr>
          <a:xfrm rot="19300424">
            <a:off x="1630508" y="3751492"/>
            <a:ext cx="6205913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>
            <a:off x="1545231" y="3565245"/>
            <a:ext cx="6315284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178986">
            <a:off x="1552627" y="3709534"/>
            <a:ext cx="638107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338023" y="2152316"/>
            <a:ext cx="4117474" cy="3013247"/>
          </a:xfrm>
          <a:prstGeom prst="cloud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Elasicity</a:t>
            </a:r>
            <a:r>
              <a:rPr lang="en-US" dirty="0" smtClean="0"/>
              <a:t>: Add Central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8605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772484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772484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83556" y="155136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0" name="Rounded Rectangle 19"/>
          <p:cNvSpPr>
            <a:spLocks/>
          </p:cNvSpPr>
          <p:nvPr/>
        </p:nvSpPr>
        <p:spPr>
          <a:xfrm>
            <a:off x="1283556" y="582678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45720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>
            <a:off x="2371587" y="601960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-Right Arrow 26"/>
          <p:cNvSpPr/>
          <p:nvPr/>
        </p:nvSpPr>
        <p:spPr>
          <a:xfrm rot="17631118">
            <a:off x="460428" y="261023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Right Arrow 29"/>
          <p:cNvSpPr/>
          <p:nvPr/>
        </p:nvSpPr>
        <p:spPr>
          <a:xfrm rot="14835932">
            <a:off x="7037387" y="2607143"/>
            <a:ext cx="1646255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5164882">
            <a:off x="542947" y="4686636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-Right Arrow 31"/>
          <p:cNvSpPr/>
          <p:nvPr/>
        </p:nvSpPr>
        <p:spPr>
          <a:xfrm rot="17708720">
            <a:off x="6863568" y="4776215"/>
            <a:ext cx="19226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Rounded Rectangle 32"/>
          <p:cNvSpPr>
            <a:spLocks/>
          </p:cNvSpPr>
          <p:nvPr/>
        </p:nvSpPr>
        <p:spPr>
          <a:xfrm>
            <a:off x="3569365" y="2694991"/>
            <a:ext cx="1657685" cy="78164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Cluster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>
            <a:spLocks/>
          </p:cNvSpPr>
          <p:nvPr/>
        </p:nvSpPr>
        <p:spPr>
          <a:xfrm>
            <a:off x="3569365" y="3834994"/>
            <a:ext cx="1657685" cy="781646"/>
          </a:xfrm>
          <a:prstGeom prst="roundRect">
            <a:avLst/>
          </a:prstGeom>
          <a:solidFill>
            <a:srgbClr val="1CA116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Cluster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8" name="Left-Right Arrow 27"/>
          <p:cNvSpPr/>
          <p:nvPr/>
        </p:nvSpPr>
        <p:spPr>
          <a:xfrm rot="5400000">
            <a:off x="3972210" y="3565245"/>
            <a:ext cx="756913" cy="2391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9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6"/>
    </mc:Choice>
    <mc:Fallback>
      <p:transition xmlns:p14="http://schemas.microsoft.com/office/powerpoint/2010/main" spd="slow" advTm="6866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7"/>
    </mc:Choice>
    <mc:Fallback>
      <p:transition xmlns:p14="http://schemas.microsoft.com/office/powerpoint/2010/main" spd="slow" advTm="300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-Right Arrow 9"/>
          <p:cNvSpPr/>
          <p:nvPr/>
        </p:nvSpPr>
        <p:spPr>
          <a:xfrm>
            <a:off x="1782713" y="3565245"/>
            <a:ext cx="5837287" cy="310969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2178986">
            <a:off x="1976930" y="3666844"/>
            <a:ext cx="5416308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19300424">
            <a:off x="1934281" y="3889890"/>
            <a:ext cx="5248216" cy="36706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>
            <a:off x="2371587" y="1656279"/>
            <a:ext cx="4400897" cy="309433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2620211" y="5936881"/>
            <a:ext cx="3956883" cy="392161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7631118">
            <a:off x="1093909" y="2646277"/>
            <a:ext cx="946403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4835932">
            <a:off x="7232649" y="2596315"/>
            <a:ext cx="864949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15164882">
            <a:off x="848186" y="4734913"/>
            <a:ext cx="1317206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7708720">
            <a:off x="7154951" y="4775902"/>
            <a:ext cx="1340134" cy="363670"/>
          </a:xfrm>
          <a:prstGeom prst="leftRightArrow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Global Distributed Data Cache for CDN</a:t>
            </a:r>
            <a:endParaRPr lang="en-US" dirty="0"/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3396985" y="3211128"/>
            <a:ext cx="2124171" cy="10132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Central</a:t>
            </a:r>
            <a:endParaRPr lang="en-US" sz="48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296925" y="1443786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USA1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6" name="Rounded Rectangle 25"/>
          <p:cNvSpPr>
            <a:spLocks/>
          </p:cNvSpPr>
          <p:nvPr/>
        </p:nvSpPr>
        <p:spPr>
          <a:xfrm>
            <a:off x="526902" y="3288632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dirty="0" smtClean="0">
                <a:solidFill>
                  <a:schemeClr val="tx1"/>
                </a:solidFill>
              </a:rPr>
              <a:t> USA2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7" name="Rounded Rectangle 26"/>
          <p:cNvSpPr>
            <a:spLocks/>
          </p:cNvSpPr>
          <p:nvPr/>
        </p:nvSpPr>
        <p:spPr>
          <a:xfrm>
            <a:off x="1283557" y="5640412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EUR1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6577094" y="5653002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dirty="0" smtClean="0">
                <a:solidFill>
                  <a:schemeClr val="tx1"/>
                </a:solidFill>
              </a:rPr>
              <a:t> EUR2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9" name="Rounded Rectangle 28"/>
          <p:cNvSpPr>
            <a:spLocks/>
          </p:cNvSpPr>
          <p:nvPr/>
        </p:nvSpPr>
        <p:spPr>
          <a:xfrm>
            <a:off x="6577094" y="1459862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dirty="0" smtClean="0">
                <a:solidFill>
                  <a:schemeClr val="tx1"/>
                </a:solidFill>
              </a:rPr>
              <a:t> CHN1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30" name="Rounded Rectangle 29"/>
          <p:cNvSpPr>
            <a:spLocks/>
          </p:cNvSpPr>
          <p:nvPr/>
        </p:nvSpPr>
        <p:spPr>
          <a:xfrm>
            <a:off x="7673363" y="3284112"/>
            <a:ext cx="1088030" cy="93578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b="1" dirty="0" err="1" smtClean="0">
                <a:solidFill>
                  <a:schemeClr val="tx1"/>
                </a:solidFill>
              </a:rPr>
              <a:t>PoP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CHN2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3" name="Picture 2" descr="usa_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0" y="1511400"/>
            <a:ext cx="983795" cy="518728"/>
          </a:xfrm>
          <a:prstGeom prst="rect">
            <a:avLst/>
          </a:prstGeom>
        </p:spPr>
      </p:pic>
      <p:pic>
        <p:nvPicPr>
          <p:cNvPr id="31" name="Picture 30" descr="usa_fla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4" y="2911660"/>
            <a:ext cx="983795" cy="518728"/>
          </a:xfrm>
          <a:prstGeom prst="rect">
            <a:avLst/>
          </a:prstGeom>
        </p:spPr>
      </p:pic>
      <p:pic>
        <p:nvPicPr>
          <p:cNvPr id="4" name="Picture 3" descr="france_fla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4" y="5503947"/>
            <a:ext cx="1005305" cy="683755"/>
          </a:xfrm>
          <a:prstGeom prst="rect">
            <a:avLst/>
          </a:prstGeom>
        </p:spPr>
      </p:pic>
      <p:pic>
        <p:nvPicPr>
          <p:cNvPr id="5" name="Picture 4" descr="germany-flag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722820" y="5532691"/>
            <a:ext cx="963980" cy="655012"/>
          </a:xfrm>
          <a:prstGeom prst="rect">
            <a:avLst/>
          </a:prstGeom>
        </p:spPr>
      </p:pic>
      <p:pic>
        <p:nvPicPr>
          <p:cNvPr id="6" name="Picture 5" descr="china-fla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81" y="1511400"/>
            <a:ext cx="951120" cy="630769"/>
          </a:xfrm>
          <a:prstGeom prst="rect">
            <a:avLst/>
          </a:prstGeom>
        </p:spPr>
      </p:pic>
      <p:pic>
        <p:nvPicPr>
          <p:cNvPr id="33" name="Picture 32" descr="china-fla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776" y="2799619"/>
            <a:ext cx="951120" cy="630769"/>
          </a:xfrm>
          <a:prstGeom prst="rect">
            <a:avLst/>
          </a:prstGeom>
        </p:spPr>
      </p:pic>
      <p:pic>
        <p:nvPicPr>
          <p:cNvPr id="34" name="Sound 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63"/>
    </mc:Choice>
    <mc:Fallback>
      <p:transition xmlns:p14="http://schemas.microsoft.com/office/powerpoint/2010/main" spd="slow" advTm="2066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nodejs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43" y="3454666"/>
            <a:ext cx="952292" cy="511297"/>
          </a:xfrm>
          <a:prstGeom prst="rect">
            <a:avLst/>
          </a:prstGeom>
        </p:spPr>
      </p:pic>
      <p:pic>
        <p:nvPicPr>
          <p:cNvPr id="83" name="Picture 82" descr="nodejs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54" y="3435691"/>
            <a:ext cx="952292" cy="511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 </a:t>
            </a:r>
            <a:r>
              <a:rPr lang="en-US" dirty="0" err="1" smtClean="0"/>
              <a:t>Stateful</a:t>
            </a:r>
            <a:r>
              <a:rPr lang="en-US" dirty="0" smtClean="0"/>
              <a:t> </a:t>
            </a:r>
            <a:r>
              <a:rPr lang="en-US" dirty="0" err="1" smtClean="0"/>
              <a:t>AppServer</a:t>
            </a:r>
            <a:r>
              <a:rPr lang="en-US" dirty="0" smtClean="0"/>
              <a:t> Clusters</a:t>
            </a:r>
            <a:endParaRPr lang="en-US" dirty="0"/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3624242" y="1417638"/>
            <a:ext cx="1602812" cy="7614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Central</a:t>
            </a:r>
            <a:endParaRPr lang="en-US" sz="36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41" name="Rounded Rectangle 40"/>
          <p:cNvSpPr>
            <a:spLocks/>
          </p:cNvSpPr>
          <p:nvPr/>
        </p:nvSpPr>
        <p:spPr>
          <a:xfrm>
            <a:off x="3949627" y="302256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49" name="Right Arrow 48"/>
          <p:cNvSpPr>
            <a:spLocks/>
          </p:cNvSpPr>
          <p:nvPr/>
        </p:nvSpPr>
        <p:spPr>
          <a:xfrm rot="18236647">
            <a:off x="3282769" y="5833308"/>
            <a:ext cx="1562373" cy="369043"/>
          </a:xfrm>
          <a:prstGeom prst="rightArrow">
            <a:avLst>
              <a:gd name="adj1" fmla="val 36072"/>
              <a:gd name="adj2" fmla="val 41575"/>
            </a:avLst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TextBox 49"/>
          <p:cNvSpPr txBox="1"/>
          <p:nvPr/>
        </p:nvSpPr>
        <p:spPr>
          <a:xfrm>
            <a:off x="2805924" y="5907300"/>
            <a:ext cx="11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Frontend</a:t>
            </a:r>
          </a:p>
          <a:p>
            <a:r>
              <a:rPr lang="en-US" b="1" dirty="0" smtClean="0">
                <a:solidFill>
                  <a:srgbClr val="660066"/>
                </a:solidFill>
              </a:rPr>
              <a:t>Request</a:t>
            </a:r>
          </a:p>
        </p:txBody>
      </p:sp>
      <p:sp>
        <p:nvSpPr>
          <p:cNvPr id="51" name="Right Arrow 50"/>
          <p:cNvSpPr>
            <a:spLocks/>
          </p:cNvSpPr>
          <p:nvPr/>
        </p:nvSpPr>
        <p:spPr>
          <a:xfrm rot="21412169">
            <a:off x="4569160" y="5067710"/>
            <a:ext cx="2397467" cy="372943"/>
          </a:xfrm>
          <a:prstGeom prst="rightArrow">
            <a:avLst>
              <a:gd name="adj1" fmla="val 36072"/>
              <a:gd name="adj2" fmla="val 41575"/>
            </a:avLst>
          </a:prstGeom>
          <a:solidFill>
            <a:srgbClr val="6600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TextBox 51"/>
          <p:cNvSpPr txBox="1"/>
          <p:nvPr/>
        </p:nvSpPr>
        <p:spPr>
          <a:xfrm>
            <a:off x="5562431" y="5287989"/>
            <a:ext cx="112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Sticky</a:t>
            </a:r>
          </a:p>
          <a:p>
            <a:r>
              <a:rPr lang="en-US" b="1" dirty="0" smtClean="0">
                <a:solidFill>
                  <a:srgbClr val="660066"/>
                </a:solidFill>
              </a:rPr>
              <a:t>Routing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60638" y="4679234"/>
            <a:ext cx="732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100%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Local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I/O</a:t>
            </a:r>
          </a:p>
        </p:txBody>
      </p:sp>
      <p:sp>
        <p:nvSpPr>
          <p:cNvPr id="68" name="Left-Right Arrow 67"/>
          <p:cNvSpPr/>
          <p:nvPr/>
        </p:nvSpPr>
        <p:spPr>
          <a:xfrm rot="10800000">
            <a:off x="1390292" y="2423656"/>
            <a:ext cx="6243075" cy="239198"/>
          </a:xfrm>
          <a:prstGeom prst="left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Left-Right Arrow 68"/>
          <p:cNvSpPr/>
          <p:nvPr/>
        </p:nvSpPr>
        <p:spPr>
          <a:xfrm rot="16200000">
            <a:off x="1309256" y="2677051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ounded Rectangle 73"/>
          <p:cNvSpPr>
            <a:spLocks/>
          </p:cNvSpPr>
          <p:nvPr/>
        </p:nvSpPr>
        <p:spPr>
          <a:xfrm>
            <a:off x="6908346" y="302256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77" name="Rounded Rectangle 76"/>
          <p:cNvSpPr>
            <a:spLocks/>
          </p:cNvSpPr>
          <p:nvPr/>
        </p:nvSpPr>
        <p:spPr>
          <a:xfrm>
            <a:off x="1049903" y="302256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79" name="Can 78"/>
          <p:cNvSpPr>
            <a:spLocks/>
          </p:cNvSpPr>
          <p:nvPr/>
        </p:nvSpPr>
        <p:spPr>
          <a:xfrm>
            <a:off x="7043593" y="4883395"/>
            <a:ext cx="817045" cy="49973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uFillTx/>
              </a:rPr>
              <a:t>CACHE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39" name="Rounded Rectangle 38"/>
          <p:cNvSpPr>
            <a:spLocks/>
          </p:cNvSpPr>
          <p:nvPr/>
        </p:nvSpPr>
        <p:spPr>
          <a:xfrm>
            <a:off x="2204364" y="4419105"/>
            <a:ext cx="4770659" cy="338328"/>
          </a:xfrm>
          <a:prstGeom prst="roundRect">
            <a:avLst/>
          </a:prstGeom>
          <a:solidFill>
            <a:srgbClr val="660066">
              <a:alpha val="16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t" anchorCtr="0"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Raft Quorum</a:t>
            </a:r>
            <a:endParaRPr lang="en-US" b="1" dirty="0">
              <a:solidFill>
                <a:srgbClr val="FF0000"/>
              </a:solidFill>
              <a:uFillTx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5263" y="3010653"/>
            <a:ext cx="1938421" cy="278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3545095" y="2997286"/>
            <a:ext cx="1938421" cy="278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6451693" y="2997286"/>
            <a:ext cx="2115117" cy="27886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OR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27" y="3591658"/>
            <a:ext cx="1039953" cy="339504"/>
          </a:xfrm>
          <a:prstGeom prst="rect">
            <a:avLst/>
          </a:prstGeom>
        </p:spPr>
      </p:pic>
      <p:sp>
        <p:nvSpPr>
          <p:cNvPr id="27" name="Left-Right Arrow 26"/>
          <p:cNvSpPr/>
          <p:nvPr/>
        </p:nvSpPr>
        <p:spPr>
          <a:xfrm rot="16200000">
            <a:off x="4240530" y="2675591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-Right Arrow 27"/>
          <p:cNvSpPr/>
          <p:nvPr/>
        </p:nvSpPr>
        <p:spPr>
          <a:xfrm rot="16200000">
            <a:off x="4240530" y="2260089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-Right Arrow 28"/>
          <p:cNvSpPr/>
          <p:nvPr/>
        </p:nvSpPr>
        <p:spPr>
          <a:xfrm rot="16200000">
            <a:off x="7313132" y="2702327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76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13"/>
    </mc:Choice>
    <mc:Fallback>
      <p:transition xmlns:p14="http://schemas.microsoft.com/office/powerpoint/2010/main" spd="slow" advTm="2961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Write Through Cache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934353" y="1991190"/>
            <a:ext cx="2292725" cy="278465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383667" y="3470536"/>
            <a:ext cx="1647747" cy="223000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ight Arrow 6"/>
          <p:cNvSpPr>
            <a:spLocks/>
          </p:cNvSpPr>
          <p:nvPr/>
        </p:nvSpPr>
        <p:spPr>
          <a:xfrm rot="10800000">
            <a:off x="6075712" y="3786960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381849" y="3624510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2462535">
            <a:off x="3250274" y="4093276"/>
            <a:ext cx="1212168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ight Arrow 9"/>
          <p:cNvSpPr>
            <a:spLocks/>
          </p:cNvSpPr>
          <p:nvPr/>
        </p:nvSpPr>
        <p:spPr>
          <a:xfrm>
            <a:off x="6075711" y="4781558"/>
            <a:ext cx="1748282" cy="758596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6381846" y="4662872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READS</a:t>
            </a:r>
            <a:endParaRPr lang="en-US" sz="2400" dirty="0"/>
          </a:p>
        </p:txBody>
      </p:sp>
      <p:pic>
        <p:nvPicPr>
          <p:cNvPr id="13" name="Sound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7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"/>
    </mc:Choice>
    <mc:Fallback>
      <p:transition xmlns:p14="http://schemas.microsoft.com/office/powerpoint/2010/main" spd="slow" advTm="267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Consistent </a:t>
            </a:r>
            <a:r>
              <a:rPr lang="en-US" dirty="0" err="1" smtClean="0"/>
              <a:t>Memcache</a:t>
            </a:r>
            <a:r>
              <a:rPr lang="en-US" dirty="0" smtClean="0"/>
              <a:t> Clusters</a:t>
            </a:r>
            <a:endParaRPr lang="en-US" dirty="0"/>
          </a:p>
        </p:txBody>
      </p:sp>
      <p:sp useBgFill="1">
        <p:nvSpPr>
          <p:cNvPr id="4" name="Rounded Rectangle 3"/>
          <p:cNvSpPr>
            <a:spLocks/>
          </p:cNvSpPr>
          <p:nvPr/>
        </p:nvSpPr>
        <p:spPr>
          <a:xfrm>
            <a:off x="635495" y="3209714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6" name="Can 5"/>
          <p:cNvSpPr>
            <a:spLocks/>
          </p:cNvSpPr>
          <p:nvPr/>
        </p:nvSpPr>
        <p:spPr>
          <a:xfrm>
            <a:off x="414434" y="3974336"/>
            <a:ext cx="1537375" cy="49973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uFillTx/>
              </a:rPr>
              <a:t>MEMCACHE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0855" y="3184438"/>
            <a:ext cx="1751263" cy="1494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>
            <a:spLocks/>
          </p:cNvSpPr>
          <p:nvPr/>
        </p:nvSpPr>
        <p:spPr>
          <a:xfrm>
            <a:off x="2539158" y="3234990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9" name="Can 8"/>
          <p:cNvSpPr>
            <a:spLocks/>
          </p:cNvSpPr>
          <p:nvPr/>
        </p:nvSpPr>
        <p:spPr>
          <a:xfrm>
            <a:off x="2318097" y="3999612"/>
            <a:ext cx="1537375" cy="49973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uFillTx/>
              </a:rPr>
              <a:t>MEMCACHE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24518" y="3209714"/>
            <a:ext cx="1751263" cy="1494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00546" y="2941053"/>
            <a:ext cx="3930296" cy="3101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ounded Rectangle 12"/>
          <p:cNvSpPr>
            <a:spLocks/>
          </p:cNvSpPr>
          <p:nvPr/>
        </p:nvSpPr>
        <p:spPr>
          <a:xfrm>
            <a:off x="320856" y="5340640"/>
            <a:ext cx="3654926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 Server Cluster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16200000">
            <a:off x="853033" y="4840782"/>
            <a:ext cx="646786" cy="373655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ight Arrow 14"/>
          <p:cNvSpPr>
            <a:spLocks/>
          </p:cNvSpPr>
          <p:nvPr/>
        </p:nvSpPr>
        <p:spPr>
          <a:xfrm rot="16200000">
            <a:off x="2796803" y="4815508"/>
            <a:ext cx="646786" cy="373655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73807" y="2352845"/>
            <a:ext cx="116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DC1</a:t>
            </a:r>
            <a:endParaRPr lang="en-US" sz="3600" dirty="0"/>
          </a:p>
        </p:txBody>
      </p:sp>
      <p:sp useBgFill="1">
        <p:nvSpPr>
          <p:cNvPr id="28" name="Rounded Rectangle 27"/>
          <p:cNvSpPr>
            <a:spLocks/>
          </p:cNvSpPr>
          <p:nvPr/>
        </p:nvSpPr>
        <p:spPr>
          <a:xfrm>
            <a:off x="5415050" y="3257373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9" name="Can 28"/>
          <p:cNvSpPr>
            <a:spLocks/>
          </p:cNvSpPr>
          <p:nvPr/>
        </p:nvSpPr>
        <p:spPr>
          <a:xfrm>
            <a:off x="5193989" y="4021995"/>
            <a:ext cx="1537375" cy="49973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uFillTx/>
              </a:rPr>
              <a:t>MEMCACHE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100410" y="3232097"/>
            <a:ext cx="1751263" cy="1494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ounded Rectangle 30"/>
          <p:cNvSpPr>
            <a:spLocks/>
          </p:cNvSpPr>
          <p:nvPr/>
        </p:nvSpPr>
        <p:spPr>
          <a:xfrm>
            <a:off x="7318713" y="3282649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2" name="Can 31"/>
          <p:cNvSpPr>
            <a:spLocks/>
          </p:cNvSpPr>
          <p:nvPr/>
        </p:nvSpPr>
        <p:spPr>
          <a:xfrm>
            <a:off x="7097652" y="4047271"/>
            <a:ext cx="1537375" cy="499731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  <a:uFillTx/>
              </a:rPr>
              <a:t>MEMCACHE</a:t>
            </a:r>
            <a:endParaRPr lang="en-US" dirty="0">
              <a:solidFill>
                <a:schemeClr val="tx1"/>
              </a:solidFill>
              <a:uFillTx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004073" y="3257373"/>
            <a:ext cx="1751263" cy="149450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980101" y="2988712"/>
            <a:ext cx="3930296" cy="310147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ounded Rectangle 34"/>
          <p:cNvSpPr>
            <a:spLocks/>
          </p:cNvSpPr>
          <p:nvPr/>
        </p:nvSpPr>
        <p:spPr>
          <a:xfrm>
            <a:off x="5100411" y="5388299"/>
            <a:ext cx="3654926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 Server Cluster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36" name="Right Arrow 35"/>
          <p:cNvSpPr>
            <a:spLocks/>
          </p:cNvSpPr>
          <p:nvPr/>
        </p:nvSpPr>
        <p:spPr>
          <a:xfrm rot="16200000">
            <a:off x="5632588" y="4888441"/>
            <a:ext cx="646786" cy="373655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ight Arrow 36"/>
          <p:cNvSpPr>
            <a:spLocks/>
          </p:cNvSpPr>
          <p:nvPr/>
        </p:nvSpPr>
        <p:spPr>
          <a:xfrm rot="16200000">
            <a:off x="7576358" y="4863167"/>
            <a:ext cx="646786" cy="373655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extBox 37"/>
          <p:cNvSpPr txBox="1"/>
          <p:nvPr/>
        </p:nvSpPr>
        <p:spPr>
          <a:xfrm>
            <a:off x="7907774" y="2409221"/>
            <a:ext cx="116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DC2</a:t>
            </a:r>
            <a:endParaRPr lang="en-US" sz="3600" dirty="0"/>
          </a:p>
        </p:txBody>
      </p:sp>
      <p:sp>
        <p:nvSpPr>
          <p:cNvPr id="39" name="Left-Right Arrow 38"/>
          <p:cNvSpPr/>
          <p:nvPr/>
        </p:nvSpPr>
        <p:spPr>
          <a:xfrm rot="10800000">
            <a:off x="1390292" y="2423656"/>
            <a:ext cx="6243075" cy="239198"/>
          </a:xfrm>
          <a:prstGeom prst="leftRightArrow">
            <a:avLst/>
          </a:prstGeom>
          <a:solidFill>
            <a:srgbClr val="0000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 Arrow 39"/>
          <p:cNvSpPr/>
          <p:nvPr/>
        </p:nvSpPr>
        <p:spPr>
          <a:xfrm rot="16200000">
            <a:off x="1309256" y="2677051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Left-Right Arrow 41"/>
          <p:cNvSpPr/>
          <p:nvPr/>
        </p:nvSpPr>
        <p:spPr>
          <a:xfrm rot="16200000">
            <a:off x="4240530" y="2260089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Left-Right Arrow 42"/>
          <p:cNvSpPr/>
          <p:nvPr/>
        </p:nvSpPr>
        <p:spPr>
          <a:xfrm rot="16200000">
            <a:off x="7313132" y="2702327"/>
            <a:ext cx="401271" cy="239199"/>
          </a:xfrm>
          <a:prstGeom prst="leftRightArrow">
            <a:avLst/>
          </a:prstGeom>
          <a:solidFill>
            <a:srgbClr val="0000FF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ounded Rectangle 43"/>
          <p:cNvSpPr>
            <a:spLocks/>
          </p:cNvSpPr>
          <p:nvPr/>
        </p:nvSpPr>
        <p:spPr>
          <a:xfrm>
            <a:off x="3624242" y="1417638"/>
            <a:ext cx="1602812" cy="76141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Central</a:t>
            </a:r>
            <a:endParaRPr lang="en-US" sz="36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48" name="Sound 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55"/>
    </mc:Choice>
    <mc:Fallback>
      <p:transition xmlns:p14="http://schemas.microsoft.com/office/powerpoint/2010/main" spd="slow" advTm="200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4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"/>
    </mc:Choice>
    <mc:Fallback>
      <p:transition xmlns:p14="http://schemas.microsoft.com/office/powerpoint/2010/main" spd="slow" advTm="29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Ubiquitous Write Through Caching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192115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3503929" y="3211128"/>
            <a:ext cx="2124171" cy="10132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Central</a:t>
            </a:r>
            <a:endParaRPr lang="en-US" sz="48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6291236" y="1725149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1804908" y="1725149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1" name="Rounded Rectangle 20"/>
          <p:cNvSpPr>
            <a:spLocks/>
          </p:cNvSpPr>
          <p:nvPr/>
        </p:nvSpPr>
        <p:spPr>
          <a:xfrm>
            <a:off x="1058760" y="347663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5" name="Rounded Rectangle 24"/>
          <p:cNvSpPr>
            <a:spLocks/>
          </p:cNvSpPr>
          <p:nvPr/>
        </p:nvSpPr>
        <p:spPr>
          <a:xfrm>
            <a:off x="6277766" y="5339970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26" name="Rounded Rectangle 25"/>
          <p:cNvSpPr>
            <a:spLocks/>
          </p:cNvSpPr>
          <p:nvPr/>
        </p:nvSpPr>
        <p:spPr>
          <a:xfrm>
            <a:off x="1791438" y="5339970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36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1"/>
    </mc:Choice>
    <mc:Fallback>
      <p:transition xmlns:p14="http://schemas.microsoft.com/office/powerpoint/2010/main" spd="slow" advTm="1295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mcache_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44" y="3604589"/>
            <a:ext cx="19431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Cache to Rule them ALL</a:t>
            </a:r>
            <a:endParaRPr lang="en-US" dirty="0"/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7593155" y="327611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6810007" y="5623670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3423721" y="3211128"/>
            <a:ext cx="2124171" cy="101329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Central</a:t>
            </a:r>
            <a:endParaRPr lang="en-US" sz="48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5" name="Picture 4" descr="nodejs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2" y="1979419"/>
            <a:ext cx="1368142" cy="734573"/>
          </a:xfrm>
          <a:prstGeom prst="rect">
            <a:avLst/>
          </a:prstGeom>
        </p:spPr>
      </p:pic>
      <p:sp useBgFill="1">
        <p:nvSpPr>
          <p:cNvPr id="21" name="Rounded Rectangle 20"/>
          <p:cNvSpPr>
            <a:spLocks/>
          </p:cNvSpPr>
          <p:nvPr/>
        </p:nvSpPr>
        <p:spPr>
          <a:xfrm>
            <a:off x="1279781" y="3353461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7" name="Rounded Rectangle 16"/>
          <p:cNvSpPr>
            <a:spLocks/>
          </p:cNvSpPr>
          <p:nvPr/>
        </p:nvSpPr>
        <p:spPr>
          <a:xfrm>
            <a:off x="7073295" y="1893787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1312" y="1605724"/>
            <a:ext cx="1064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rier New"/>
                <a:cs typeface="Courier New"/>
              </a:rPr>
              <a:t>CDN</a:t>
            </a:r>
          </a:p>
          <a:p>
            <a:r>
              <a:rPr lang="en-US" sz="3200" b="1" dirty="0" err="1" smtClean="0">
                <a:latin typeface="Courier New"/>
                <a:cs typeface="Courier New"/>
              </a:rPr>
              <a:t>PoP</a:t>
            </a:r>
            <a:endParaRPr lang="en-US" sz="3200" b="1" dirty="0">
              <a:latin typeface="Courier New"/>
              <a:cs typeface="Courier New"/>
            </a:endParaRPr>
          </a:p>
        </p:txBody>
      </p:sp>
      <p:pic>
        <p:nvPicPr>
          <p:cNvPr id="12" name="Picture 11" descr="chrome-logo-2011-04-2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1" r="23009"/>
          <a:stretch/>
        </p:blipFill>
        <p:spPr>
          <a:xfrm>
            <a:off x="526272" y="4729646"/>
            <a:ext cx="877824" cy="8047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9027" y="5105307"/>
            <a:ext cx="14305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rier New"/>
                <a:cs typeface="Courier New"/>
              </a:rPr>
              <a:t>Multi</a:t>
            </a:r>
          </a:p>
          <a:p>
            <a:r>
              <a:rPr lang="en-US" sz="3200" b="1" dirty="0" smtClean="0">
                <a:latin typeface="Courier New"/>
                <a:cs typeface="Courier New"/>
              </a:rPr>
              <a:t>DC</a:t>
            </a:r>
            <a:endParaRPr lang="en-US" sz="3200" b="1" dirty="0">
              <a:latin typeface="Courier New"/>
              <a:cs typeface="Courier New"/>
            </a:endParaRPr>
          </a:p>
        </p:txBody>
      </p:sp>
      <p:sp useBgFill="1">
        <p:nvSpPr>
          <p:cNvPr id="18" name="Rounded Rectangle 17"/>
          <p:cNvSpPr>
            <a:spLocks/>
          </p:cNvSpPr>
          <p:nvPr/>
        </p:nvSpPr>
        <p:spPr>
          <a:xfrm>
            <a:off x="2351114" y="1877671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03977" y="3163707"/>
            <a:ext cx="19316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rier New"/>
                <a:cs typeface="Courier New"/>
              </a:rPr>
              <a:t>App</a:t>
            </a:r>
          </a:p>
          <a:p>
            <a:r>
              <a:rPr lang="en-US" sz="3200" b="1" dirty="0" smtClean="0">
                <a:latin typeface="Courier New"/>
                <a:cs typeface="Courier New"/>
              </a:rPr>
              <a:t>Server</a:t>
            </a:r>
          </a:p>
          <a:p>
            <a:r>
              <a:rPr lang="en-US" sz="3200" b="1" dirty="0" smtClean="0">
                <a:latin typeface="Courier New"/>
                <a:cs typeface="Courier New"/>
              </a:rPr>
              <a:t>Cluster</a:t>
            </a:r>
            <a:endParaRPr lang="en-US" sz="3200" b="1" dirty="0">
              <a:latin typeface="Courier New"/>
              <a:cs typeface="Courier New"/>
            </a:endParaRPr>
          </a:p>
        </p:txBody>
      </p:sp>
      <p:pic>
        <p:nvPicPr>
          <p:cNvPr id="13" name="Picture 12" descr="OR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4" y="1665797"/>
            <a:ext cx="1429220" cy="466584"/>
          </a:xfrm>
          <a:prstGeom prst="rect">
            <a:avLst/>
          </a:prstGeom>
        </p:spPr>
      </p:pic>
      <p:pic>
        <p:nvPicPr>
          <p:cNvPr id="4" name="Picture 3" descr="Android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64" y="5510117"/>
            <a:ext cx="969211" cy="969211"/>
          </a:xfrm>
          <a:prstGeom prst="rect">
            <a:avLst/>
          </a:prstGeom>
        </p:spPr>
      </p:pic>
      <p:pic>
        <p:nvPicPr>
          <p:cNvPr id="14" name="Picture 13" descr="ios-logo-png-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24" y="5601280"/>
            <a:ext cx="1056487" cy="616284"/>
          </a:xfrm>
          <a:prstGeom prst="rect">
            <a:avLst/>
          </a:prstGeom>
        </p:spPr>
      </p:pic>
      <p:sp useBgFill="1">
        <p:nvSpPr>
          <p:cNvPr id="20" name="Rounded Rectangle 19"/>
          <p:cNvSpPr>
            <a:spLocks/>
          </p:cNvSpPr>
          <p:nvPr/>
        </p:nvSpPr>
        <p:spPr>
          <a:xfrm>
            <a:off x="1653675" y="4893970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Cache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24" name="Picture 23" descr="icon-Io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0" y="5546368"/>
            <a:ext cx="887918" cy="887918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7"/>
    </mc:Choice>
    <mc:Fallback>
      <p:transition xmlns:p14="http://schemas.microsoft.com/office/powerpoint/2010/main" spd="slow" advTm="107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Multiple Write Through Caches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934353" y="2575175"/>
            <a:ext cx="2292725" cy="278465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383667" y="4278065"/>
            <a:ext cx="1647747" cy="223000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ight Arrow 6"/>
          <p:cNvSpPr>
            <a:spLocks/>
          </p:cNvSpPr>
          <p:nvPr/>
        </p:nvSpPr>
        <p:spPr>
          <a:xfrm rot="10800000">
            <a:off x="6075712" y="4594489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381849" y="4432039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2462535">
            <a:off x="3250273" y="4467126"/>
            <a:ext cx="1212168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ight Arrow 9"/>
          <p:cNvSpPr>
            <a:spLocks/>
          </p:cNvSpPr>
          <p:nvPr/>
        </p:nvSpPr>
        <p:spPr>
          <a:xfrm>
            <a:off x="6075711" y="5589087"/>
            <a:ext cx="1748282" cy="758596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6381846" y="5470401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READS</a:t>
            </a:r>
            <a:endParaRPr lang="en-US" sz="2400" dirty="0"/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449516" y="1461937"/>
            <a:ext cx="1647747" cy="223000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13" name="Right Arrow 12"/>
          <p:cNvSpPr>
            <a:spLocks/>
          </p:cNvSpPr>
          <p:nvPr/>
        </p:nvSpPr>
        <p:spPr>
          <a:xfrm rot="10800000">
            <a:off x="6141561" y="1778361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6447698" y="1615911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>
            <a:off x="6141560" y="2772959"/>
            <a:ext cx="1748282" cy="758596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6447695" y="2654273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READS</a:t>
            </a:r>
            <a:endParaRPr lang="en-US" sz="2400" dirty="0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9189608">
            <a:off x="3250273" y="2528281"/>
            <a:ext cx="1212168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7"/>
    </mc:Choice>
    <mc:Fallback>
      <p:transition xmlns:p14="http://schemas.microsoft.com/office/powerpoint/2010/main" spd="slow" advTm="407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Inevitable CONFLICTS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653794" y="2299611"/>
            <a:ext cx="2292725" cy="278465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383667" y="4278065"/>
            <a:ext cx="1647747" cy="223000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ight Arrow 6"/>
          <p:cNvSpPr>
            <a:spLocks/>
          </p:cNvSpPr>
          <p:nvPr/>
        </p:nvSpPr>
        <p:spPr>
          <a:xfrm rot="10800000">
            <a:off x="6075712" y="4594489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6381849" y="4432039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3761638">
            <a:off x="3221634" y="4575411"/>
            <a:ext cx="1381846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an 11"/>
          <p:cNvSpPr>
            <a:spLocks/>
          </p:cNvSpPr>
          <p:nvPr/>
        </p:nvSpPr>
        <p:spPr>
          <a:xfrm>
            <a:off x="4449516" y="1461937"/>
            <a:ext cx="1647747" cy="2230003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13" name="Right Arrow 12"/>
          <p:cNvSpPr>
            <a:spLocks/>
          </p:cNvSpPr>
          <p:nvPr/>
        </p:nvSpPr>
        <p:spPr>
          <a:xfrm rot="10800000">
            <a:off x="6141561" y="1778361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TextBox 13"/>
          <p:cNvSpPr txBox="1"/>
          <p:nvPr/>
        </p:nvSpPr>
        <p:spPr>
          <a:xfrm>
            <a:off x="6447698" y="1615911"/>
            <a:ext cx="1225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WRITES</a:t>
            </a:r>
            <a:endParaRPr lang="en-US" sz="2400" dirty="0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7745070">
            <a:off x="3138820" y="2557985"/>
            <a:ext cx="1524825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Lightning Bolt 17"/>
          <p:cNvSpPr/>
          <p:nvPr/>
        </p:nvSpPr>
        <p:spPr>
          <a:xfrm>
            <a:off x="2580780" y="3019091"/>
            <a:ext cx="1124017" cy="1332696"/>
          </a:xfrm>
          <a:prstGeom prst="lightningBolt">
            <a:avLst/>
          </a:prstGeom>
          <a:solidFill>
            <a:srgbClr val="FF000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5" name="Sound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1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3"/>
    </mc:Choice>
    <mc:Fallback>
      <p:transition xmlns:p14="http://schemas.microsoft.com/office/powerpoint/2010/main" spd="slow" advTm="657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Datanet Agents MERGE conflicts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uFillTx/>
              </a:rPr>
              <a:t>DB</a:t>
            </a:r>
            <a:endParaRPr lang="en-US" sz="6000" dirty="0">
              <a:solidFill>
                <a:schemeClr val="tx1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7" name="Right Arrow 6"/>
          <p:cNvSpPr>
            <a:spLocks/>
          </p:cNvSpPr>
          <p:nvPr/>
        </p:nvSpPr>
        <p:spPr>
          <a:xfrm rot="10800000">
            <a:off x="7009732" y="5381689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uFillTx/>
              </a:rPr>
              <a:t>Cache</a:t>
            </a:r>
            <a:endParaRPr lang="en-US" sz="4000" dirty="0">
              <a:solidFill>
                <a:schemeClr val="tx1"/>
              </a:solidFill>
              <a:uFillTx/>
            </a:endParaRPr>
          </a:p>
        </p:txBody>
      </p:sp>
      <p:sp>
        <p:nvSpPr>
          <p:cNvPr id="13" name="Right Arrow 12"/>
          <p:cNvSpPr>
            <a:spLocks/>
          </p:cNvSpPr>
          <p:nvPr/>
        </p:nvSpPr>
        <p:spPr>
          <a:xfrm rot="10800000">
            <a:off x="6938517" y="1724926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680464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28" name="Right Arrow 27"/>
          <p:cNvSpPr>
            <a:spLocks/>
          </p:cNvSpPr>
          <p:nvPr/>
        </p:nvSpPr>
        <p:spPr>
          <a:xfrm rot="6012548">
            <a:off x="4361174" y="3376643"/>
            <a:ext cx="2151719" cy="587857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ight Arrow 28"/>
          <p:cNvSpPr>
            <a:spLocks/>
          </p:cNvSpPr>
          <p:nvPr/>
        </p:nvSpPr>
        <p:spPr>
          <a:xfrm rot="9109639">
            <a:off x="1706341" y="2829585"/>
            <a:ext cx="3221779" cy="587857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ight Arrow 8"/>
          <p:cNvSpPr>
            <a:spLocks/>
          </p:cNvSpPr>
          <p:nvPr/>
        </p:nvSpPr>
        <p:spPr>
          <a:xfrm rot="12123766">
            <a:off x="1312036" y="4828628"/>
            <a:ext cx="3764314" cy="587857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ight Arrow 25"/>
          <p:cNvSpPr>
            <a:spLocks/>
          </p:cNvSpPr>
          <p:nvPr/>
        </p:nvSpPr>
        <p:spPr>
          <a:xfrm rot="15742964">
            <a:off x="5288065" y="3822872"/>
            <a:ext cx="2253735" cy="587857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/>
          <p:cNvSpPr txBox="1"/>
          <p:nvPr/>
        </p:nvSpPr>
        <p:spPr>
          <a:xfrm>
            <a:off x="1638066" y="3951566"/>
            <a:ext cx="105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MERGE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6478" y="2894070"/>
            <a:ext cx="105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MERGE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02311" y="5079197"/>
            <a:ext cx="105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660066"/>
                </a:solidFill>
              </a:rPr>
              <a:t>MERGE</a:t>
            </a:r>
            <a:endParaRPr lang="en-US" b="1" dirty="0">
              <a:solidFill>
                <a:srgbClr val="660066"/>
              </a:solidFill>
            </a:endParaRPr>
          </a:p>
        </p:txBody>
      </p:sp>
      <p:pic>
        <p:nvPicPr>
          <p:cNvPr id="11" name="Sound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40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2"/>
    </mc:Choice>
    <mc:Fallback>
      <p:transition xmlns:p14="http://schemas.microsoft.com/office/powerpoint/2010/main" spd="slow" advTm="657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2"/>
    </mc:Choice>
    <mc:Fallback>
      <p:transition xmlns:p14="http://schemas.microsoft.com/office/powerpoint/2010/main" spd="slow" advTm="423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</a:t>
            </a:r>
            <a:r>
              <a:rPr lang="en-US" dirty="0" smtClean="0"/>
              <a:t>with X=5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rgbClr val="660066"/>
                </a:solidFill>
                <a:uFillTx/>
              </a:rPr>
              <a:t>X=5</a:t>
            </a:r>
            <a:endParaRPr lang="en-US" sz="6000" dirty="0">
              <a:solidFill>
                <a:srgbClr val="660066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X=5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X=5</a:t>
            </a:r>
            <a:endParaRPr lang="en-US" sz="4000" dirty="0">
              <a:solidFill>
                <a:srgbClr val="660066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73393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5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7"/>
    </mc:Choice>
    <mc:Fallback>
      <p:transition xmlns:p14="http://schemas.microsoft.com/office/powerpoint/2010/main" spd="slow" advTm="378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1 &amp; 2 concurrently</a:t>
            </a:r>
            <a:endParaRPr lang="en-US" dirty="0"/>
          </a:p>
        </p:txBody>
      </p:sp>
      <p:sp>
        <p:nvSpPr>
          <p:cNvPr id="4" name="Can 3"/>
          <p:cNvSpPr>
            <a:spLocks/>
          </p:cNvSpPr>
          <p:nvPr/>
        </p:nvSpPr>
        <p:spPr>
          <a:xfrm>
            <a:off x="155159" y="1845629"/>
            <a:ext cx="2292725" cy="1903952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6000" dirty="0" smtClean="0">
                <a:solidFill>
                  <a:srgbClr val="660066"/>
                </a:solidFill>
                <a:uFillTx/>
              </a:rPr>
              <a:t>X=5</a:t>
            </a:r>
            <a:endParaRPr lang="en-US" sz="6000" dirty="0">
              <a:solidFill>
                <a:srgbClr val="660066"/>
              </a:solidFill>
              <a:uFillTx/>
            </a:endParaRPr>
          </a:p>
        </p:txBody>
      </p:sp>
      <p:sp>
        <p:nvSpPr>
          <p:cNvPr id="5" name="Can 4"/>
          <p:cNvSpPr>
            <a:spLocks/>
          </p:cNvSpPr>
          <p:nvPr/>
        </p:nvSpPr>
        <p:spPr>
          <a:xfrm>
            <a:off x="4999123" y="5065266"/>
            <a:ext cx="1966311" cy="1453538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</a:t>
            </a:r>
            <a:r>
              <a:rPr lang="en-US" sz="4000" b="1" i="1" dirty="0" smtClean="0">
                <a:solidFill>
                  <a:srgbClr val="660066"/>
                </a:solidFill>
                <a:uFillTx/>
              </a:rPr>
              <a:t>7</a:t>
            </a:r>
            <a:endParaRPr lang="en-US" sz="4000" b="1" i="1" dirty="0">
              <a:solidFill>
                <a:srgbClr val="660066"/>
              </a:solidFill>
              <a:uFillTx/>
            </a:endParaRPr>
          </a:p>
        </p:txBody>
      </p:sp>
      <p:sp>
        <p:nvSpPr>
          <p:cNvPr id="12" name="Can 11"/>
          <p:cNvSpPr>
            <a:spLocks/>
          </p:cNvSpPr>
          <p:nvPr/>
        </p:nvSpPr>
        <p:spPr>
          <a:xfrm>
            <a:off x="4755318" y="1408502"/>
            <a:ext cx="2138901" cy="1270187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dirty="0" smtClean="0">
                <a:solidFill>
                  <a:srgbClr val="660066"/>
                </a:solidFill>
                <a:uFillTx/>
              </a:rPr>
              <a:t>X=</a:t>
            </a:r>
            <a:r>
              <a:rPr lang="en-US" sz="4000" b="1" i="1" dirty="0" smtClean="0">
                <a:solidFill>
                  <a:srgbClr val="660066"/>
                </a:solidFill>
                <a:uFillTx/>
              </a:rPr>
              <a:t>6</a:t>
            </a:r>
            <a:endParaRPr lang="en-US" sz="4000" b="1" i="1" dirty="0">
              <a:solidFill>
                <a:srgbClr val="660066"/>
              </a:solidFill>
              <a:uFillTx/>
            </a:endParaRPr>
          </a:p>
        </p:txBody>
      </p:sp>
      <p:sp useBgFill="1">
        <p:nvSpPr>
          <p:cNvPr id="15" name="Rounded Rectangle 14"/>
          <p:cNvSpPr>
            <a:spLocks/>
          </p:cNvSpPr>
          <p:nvPr/>
        </p:nvSpPr>
        <p:spPr>
          <a:xfrm>
            <a:off x="5850486" y="2496272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6" name="Rounded Rectangle 15"/>
          <p:cNvSpPr>
            <a:spLocks/>
          </p:cNvSpPr>
          <p:nvPr/>
        </p:nvSpPr>
        <p:spPr>
          <a:xfrm>
            <a:off x="4999123" y="4733936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 useBgFill="1">
        <p:nvSpPr>
          <p:cNvPr id="19" name="Rounded Rectangle 18"/>
          <p:cNvSpPr>
            <a:spLocks/>
          </p:cNvSpPr>
          <p:nvPr/>
        </p:nvSpPr>
        <p:spPr>
          <a:xfrm>
            <a:off x="803678" y="3782685"/>
            <a:ext cx="1088031" cy="502256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Agent</a:t>
            </a:r>
            <a:endParaRPr lang="en-US" sz="2400" b="1" dirty="0">
              <a:solidFill>
                <a:srgbClr val="FF0000"/>
              </a:solidFill>
              <a:uFillTx/>
            </a:endParaRPr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0800000">
            <a:off x="6938517" y="1724926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7368359" y="1494093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ADD 1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10800000">
            <a:off x="6969679" y="5442100"/>
            <a:ext cx="1748283" cy="765342"/>
          </a:xfrm>
          <a:prstGeom prst="rightArrow">
            <a:avLst>
              <a:gd name="adj1" fmla="val 36072"/>
              <a:gd name="adj2" fmla="val 22943"/>
            </a:avLst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7368359" y="5216431"/>
            <a:ext cx="1185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ADD 2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5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7"/>
    </mc:Choice>
    <mc:Fallback>
      <p:transition xmlns:p14="http://schemas.microsoft.com/office/powerpoint/2010/main" spd="slow" advTm="54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410</Words>
  <Application>Microsoft Macintosh PowerPoint</Application>
  <PresentationFormat>On-screen Show (4:3)</PresentationFormat>
  <Paragraphs>262</Paragraphs>
  <Slides>33</Slides>
  <Notes>0</Notes>
  <HiddenSlides>0</HiddenSlides>
  <MMClips>33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Datanet</vt:lpstr>
      <vt:lpstr>Applications start with a Database</vt:lpstr>
      <vt:lpstr>Add a Write Through Cache</vt:lpstr>
      <vt:lpstr>Add Multiple Write Through Caches</vt:lpstr>
      <vt:lpstr>Inevitable CONFLICTS</vt:lpstr>
      <vt:lpstr>Datanet Agents MERGE conflicts</vt:lpstr>
      <vt:lpstr>Example</vt:lpstr>
      <vt:lpstr>Start with X=5</vt:lpstr>
      <vt:lpstr>Add 1 &amp; 2 concurrently</vt:lpstr>
      <vt:lpstr>Replication is done P2P</vt:lpstr>
      <vt:lpstr>In Arbitrary Order</vt:lpstr>
      <vt:lpstr>Replication to DB also</vt:lpstr>
      <vt:lpstr>Architecture</vt:lpstr>
      <vt:lpstr>Datanet supports many Agents</vt:lpstr>
      <vt:lpstr>Replication is P2P</vt:lpstr>
      <vt:lpstr>Central provides HighAvailability</vt:lpstr>
      <vt:lpstr>Central is a HA Mesh</vt:lpstr>
      <vt:lpstr>Datanet Replication</vt:lpstr>
      <vt:lpstr>Robustness</vt:lpstr>
      <vt:lpstr>Robustness to multiple failures</vt:lpstr>
      <vt:lpstr>Writes while Agent temp Offline</vt:lpstr>
      <vt:lpstr>Back Online Agent RESYNC</vt:lpstr>
      <vt:lpstr>Seamless -&gt; Steady State</vt:lpstr>
      <vt:lpstr>Multiple Central Failure</vt:lpstr>
      <vt:lpstr>Seamless -&gt; Steady State</vt:lpstr>
      <vt:lpstr>Elasicity: Add Central</vt:lpstr>
      <vt:lpstr>New Use Cases</vt:lpstr>
      <vt:lpstr>Global Distributed Data Cache for CDN</vt:lpstr>
      <vt:lpstr>HA Stateful AppServer Clusters</vt:lpstr>
      <vt:lpstr>Consistent Memcache Clusters</vt:lpstr>
      <vt:lpstr>Big Picture</vt:lpstr>
      <vt:lpstr>Ubiquitous Write Through Caching</vt:lpstr>
      <vt:lpstr>One Cache to Rule them ALL</vt:lpstr>
    </vt:vector>
  </TitlesOfParts>
  <Company>Sullivan Labs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Datanet Website Slideshow</dc:title>
  <dc:creator>Russell Sullivan</dc:creator>
  <cp:lastModifiedBy>Russell Sullivan</cp:lastModifiedBy>
  <cp:revision>99</cp:revision>
  <dcterms:created xsi:type="dcterms:W3CDTF">2016-09-09T05:04:44Z</dcterms:created>
  <dcterms:modified xsi:type="dcterms:W3CDTF">2016-09-12T20:31:02Z</dcterms:modified>
</cp:coreProperties>
</file>